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71" r:id="rId3"/>
    <p:sldId id="281" r:id="rId4"/>
    <p:sldId id="272" r:id="rId5"/>
    <p:sldId id="282" r:id="rId6"/>
    <p:sldId id="276" r:id="rId7"/>
    <p:sldId id="278" r:id="rId8"/>
    <p:sldId id="273" r:id="rId9"/>
    <p:sldId id="277" r:id="rId10"/>
    <p:sldId id="279" r:id="rId11"/>
    <p:sldId id="275" r:id="rId12"/>
    <p:sldId id="28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C40A62AE-81E2-4613-81FF-3F03B01E163A}">
          <p14:sldIdLst>
            <p14:sldId id="257"/>
            <p14:sldId id="271"/>
            <p14:sldId id="281"/>
            <p14:sldId id="272"/>
            <p14:sldId id="282"/>
          </p14:sldIdLst>
        </p14:section>
        <p14:section name="Details" id="{8DA5BD85-1C91-4282-A3E7-3E1E7B8708ED}">
          <p14:sldIdLst>
            <p14:sldId id="276"/>
            <p14:sldId id="278"/>
            <p14:sldId id="273"/>
            <p14:sldId id="277"/>
            <p14:sldId id="279"/>
            <p14:sldId id="275"/>
            <p14:sldId id="28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F99C55AA-B7CB-42B0-86F8-08522FDF87E8}">
        <p14:browseMode xmlns:p14="http://schemas.microsoft.com/office/powerpoint/2010/main" showStatus="0"/>
      </p:ex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6/19/2024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6/19/2024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C57A8-AE18-4654-B6AF-04B3577165B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678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6/19/2024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6/19/2024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6/19/2024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6/19/2024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6/19/2024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6/19/2024</a:t>
            </a:fld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1E2A92-B87C-CE06-64EB-E96F6E3A34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2" y="-1"/>
            <a:ext cx="875354" cy="87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6/19/2024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6/19/2024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6/19/2024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6/19/2024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6/19/2024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6/19/2024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6/19/2024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ouchsoftware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mo-builder.com/" TargetMode="External"/><Relationship Id="rId2" Type="http://schemas.openxmlformats.org/officeDocument/2006/relationships/hyperlink" Target="https://www.helpndoc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" Target="slide12.xml"/><Relationship Id="rId7" Type="http://schemas.openxmlformats.org/officeDocument/2006/relationships/image" Target="../media/image12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7000804" cy="1828800"/>
          </a:xfrm>
        </p:spPr>
        <p:txBody>
          <a:bodyPr>
            <a:normAutofit fontScale="90000"/>
          </a:bodyPr>
          <a:lstStyle/>
          <a:p>
            <a:r>
              <a:rPr lang="en-US" dirty="0"/>
              <a:t>Using PowerPoint for Context Help</a:t>
            </a:r>
            <a:r>
              <a:rPr lang="en-US" sz="1800" dirty="0">
                <a:latin typeface="Courier New" panose="02070309020205020404" pitchFamily="49" charset="0"/>
              </a:rPr>
              <a:t>«</a:t>
            </a:r>
            <a:br>
              <a:rPr lang="en-US" sz="1800" dirty="0">
                <a:latin typeface="MS Shell Dlg 2" panose="020B0604030504040204" pitchFamily="34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Amazing what you can do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CDA3BC-E9C4-822F-A7D8-2CBE266CD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562" y="3545747"/>
            <a:ext cx="1219200" cy="1219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621BC4B-F785-AE0D-4066-A50B413C13E9}"/>
              </a:ext>
            </a:extLst>
          </p:cNvPr>
          <p:cNvSpPr txBox="1"/>
          <p:nvPr/>
        </p:nvSpPr>
        <p:spPr>
          <a:xfrm>
            <a:off x="9560357" y="4684821"/>
            <a:ext cx="16616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InTouchSoftware.com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8A3DF-75A6-0F31-F0EF-DA44B2E1D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861270"/>
          </a:xfrm>
        </p:spPr>
        <p:txBody>
          <a:bodyPr/>
          <a:lstStyle/>
          <a:p>
            <a:r>
              <a:rPr lang="en-US" sz="3600" dirty="0">
                <a:latin typeface="Courier New" panose="02070309020205020404" pitchFamily="49" charset="0"/>
              </a:rPr>
              <a:t>» </a:t>
            </a:r>
            <a:r>
              <a:rPr lang="en-US" dirty="0"/>
              <a:t>VBA HelpClass Object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FDEE4-5B2C-F4AC-24B4-4351C9176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147" y="1166070"/>
            <a:ext cx="8053620" cy="4815630"/>
          </a:xfrm>
        </p:spPr>
        <p:txBody>
          <a:bodyPr>
            <a:normAutofit/>
          </a:bodyPr>
          <a:lstStyle/>
          <a:p>
            <a:r>
              <a:rPr lang="en-US" sz="2000" dirty="0"/>
              <a:t>The core functionality is provided by the HelpClass object</a:t>
            </a:r>
          </a:p>
          <a:p>
            <a:pPr lvl="1"/>
            <a:r>
              <a:rPr lang="en-US" sz="1600" dirty="0"/>
              <a:t>Simply add the class to your application and then reference it</a:t>
            </a:r>
          </a:p>
          <a:p>
            <a:r>
              <a:rPr lang="en-US" sz="2000" dirty="0"/>
              <a:t>It has three basic functions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/>
              <a:t>Connect</a:t>
            </a:r>
          </a:p>
          <a:p>
            <a:pPr lvl="2"/>
            <a:r>
              <a:rPr lang="en-US" sz="1600" dirty="0"/>
              <a:t>To connect to the PowerPoint application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/>
              <a:t>BuildIndex</a:t>
            </a:r>
          </a:p>
          <a:p>
            <a:pPr lvl="2"/>
            <a:r>
              <a:rPr lang="en-US" sz="1600" dirty="0"/>
              <a:t>The HelpIndex table is updated with the tags found in the connected PowerPoint file</a:t>
            </a:r>
          </a:p>
          <a:p>
            <a:pPr lvl="3"/>
            <a:r>
              <a:rPr lang="en-US" sz="1400" dirty="0"/>
              <a:t>The index table is required for fast operation as the process of going through all shapes on every slide is a relatively slow process.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/>
              <a:t>OpenSlide “SomeTag”</a:t>
            </a:r>
          </a:p>
          <a:p>
            <a:pPr lvl="2"/>
            <a:r>
              <a:rPr lang="en-US" sz="1600" dirty="0"/>
              <a:t>Opens up PowerPoint to the requested “Tagged” slide</a:t>
            </a:r>
          </a:p>
          <a:p>
            <a:pPr lvl="3"/>
            <a:r>
              <a:rPr lang="en-US" sz="1400" dirty="0"/>
              <a:t>Uses the BuildIndex table to lookup the slide Page number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EF1262-E74F-79EF-18DC-EA2976FBB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5457" y="735435"/>
            <a:ext cx="1588158" cy="5022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AB770A-0FDB-09CE-B25E-0CF736E06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8940" y="1780370"/>
            <a:ext cx="2021385" cy="1407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8446F3-C885-3068-DDFA-1FF8E49F00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3710" y="3390734"/>
            <a:ext cx="1228725" cy="2000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463B8F-DC5B-EF04-A4D3-28471C9BA7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3710" y="4986214"/>
            <a:ext cx="1895475" cy="1714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514CA9-FFCE-C4CA-4D3A-8B167F91F6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3710" y="2612044"/>
            <a:ext cx="2343150" cy="1619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DE9534-A89A-6708-71A0-2EFF98ACAA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18048" y="2931524"/>
            <a:ext cx="3106299" cy="103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26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D109D-50A9-71E9-0037-03247A4941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.Net</a:t>
            </a:r>
            <a:r>
              <a:rPr lang="en-US" sz="3600" dirty="0">
                <a:latin typeface="Courier New" panose="02070309020205020404" pitchFamily="49" charset="0"/>
              </a:rPr>
              <a:t> «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D441BAC-1C99-7AF2-AC51-5E0A8F58C0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Using the </a:t>
            </a:r>
            <a:r>
              <a:rPr lang="en-US" dirty="0" err="1"/>
              <a:t>HelpClass</a:t>
            </a:r>
            <a:r>
              <a:rPr lang="en-US" dirty="0"/>
              <a:t> in </a:t>
            </a:r>
            <a:r>
              <a:rPr lang="en-US" dirty="0" err="1"/>
              <a:t>.Net</a:t>
            </a:r>
            <a:r>
              <a:rPr lang="en-US" dirty="0"/>
              <a:t> apps</a:t>
            </a:r>
          </a:p>
        </p:txBody>
      </p:sp>
    </p:spTree>
    <p:extLst>
      <p:ext uri="{BB962C8B-B14F-4D97-AF65-F5344CB8AC3E}">
        <p14:creationId xmlns:p14="http://schemas.microsoft.com/office/powerpoint/2010/main" val="132014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B43B9-9159-BB64-7C2F-12E1D500F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752213"/>
          </a:xfrm>
        </p:spPr>
        <p:txBody>
          <a:bodyPr/>
          <a:lstStyle/>
          <a:p>
            <a:r>
              <a:rPr lang="en-US" sz="3600" dirty="0">
                <a:latin typeface="Courier New" panose="02070309020205020404" pitchFamily="49" charset="0"/>
              </a:rPr>
              <a:t>» </a:t>
            </a:r>
            <a:r>
              <a:rPr lang="en-US" dirty="0"/>
              <a:t>C# HelpClass Object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287A3-B51C-16BC-60C3-A822588E0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095" y="1082180"/>
            <a:ext cx="10058400" cy="4924687"/>
          </a:xfrm>
        </p:spPr>
        <p:txBody>
          <a:bodyPr/>
          <a:lstStyle/>
          <a:p>
            <a:r>
              <a:rPr lang="en-US" sz="1800" dirty="0"/>
              <a:t>The C# </a:t>
            </a:r>
            <a:r>
              <a:rPr lang="en-US" sz="1800" dirty="0" err="1"/>
              <a:t>HelpClass</a:t>
            </a:r>
            <a:r>
              <a:rPr lang="en-US" sz="1800" dirty="0"/>
              <a:t> object provides code for .Net based applications</a:t>
            </a:r>
          </a:p>
          <a:p>
            <a:pPr lvl="2"/>
            <a:r>
              <a:rPr lang="en-US" sz="1200" dirty="0"/>
              <a:t>Note references to MS Office and Interop.PowerPoint</a:t>
            </a:r>
          </a:p>
          <a:p>
            <a:r>
              <a:rPr lang="en-US" sz="1800" dirty="0"/>
              <a:t>There are just two methods</a:t>
            </a:r>
          </a:p>
          <a:p>
            <a:pPr lvl="2"/>
            <a:r>
              <a:rPr lang="en-US" sz="1200" dirty="0"/>
              <a:t>The </a:t>
            </a:r>
            <a:r>
              <a:rPr lang="en-US" sz="1200" dirty="0" err="1">
                <a:hlinkClick r:id="rId2" action="ppaction://hlinksldjump"/>
              </a:rPr>
              <a:t>BuildIndex</a:t>
            </a:r>
            <a:r>
              <a:rPr lang="en-US" sz="1200" dirty="0"/>
              <a:t> method is provided by the Access code</a:t>
            </a:r>
          </a:p>
          <a:p>
            <a:pPr lvl="1"/>
            <a:r>
              <a:rPr lang="en-US" sz="1600" dirty="0"/>
              <a:t>Connect (PowerPoint File)</a:t>
            </a:r>
          </a:p>
          <a:p>
            <a:pPr lvl="1"/>
            <a:r>
              <a:rPr lang="en-US" sz="1600" dirty="0"/>
              <a:t>OpenSlide (Tag)</a:t>
            </a:r>
          </a:p>
          <a:p>
            <a:pPr lvl="1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0AB6A1-0695-AB8F-1F49-3B24AD2D7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8988" y="2644717"/>
            <a:ext cx="1495425" cy="2095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58F9CF8-F460-FEFC-5F9E-AC06DD4F62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8988" y="3048525"/>
            <a:ext cx="1476375" cy="190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B58F215-45CE-09EF-3864-15858280CD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0838" y="760173"/>
            <a:ext cx="1183092" cy="3094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82041B-F512-683D-B8FA-39579691EC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0871" y="1598278"/>
            <a:ext cx="328612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2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E33A6-0E83-6BA4-7C2A-59787F049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003883"/>
          </a:xfrm>
        </p:spPr>
        <p:txBody>
          <a:bodyPr/>
          <a:lstStyle/>
          <a:p>
            <a:r>
              <a:rPr lang="en-US" dirty="0"/>
              <a:t>PowerPoint everywhere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7E8BA-CB1F-DD5C-1855-7733525C8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007" y="1308683"/>
            <a:ext cx="10058400" cy="4626009"/>
          </a:xfrm>
        </p:spPr>
        <p:txBody>
          <a:bodyPr/>
          <a:lstStyle/>
          <a:p>
            <a:r>
              <a:rPr lang="en-US" dirty="0"/>
              <a:t>If you are like me, I use PowerPoint for virtually all my documentation</a:t>
            </a:r>
          </a:p>
          <a:p>
            <a:pPr lvl="1"/>
            <a:r>
              <a:rPr lang="en-US" dirty="0"/>
              <a:t>Sales Pitch</a:t>
            </a:r>
          </a:p>
          <a:p>
            <a:pPr lvl="2"/>
            <a:r>
              <a:rPr lang="en-US" dirty="0"/>
              <a:t>This is what PowerPoint is primarily used for</a:t>
            </a:r>
          </a:p>
          <a:p>
            <a:pPr lvl="1"/>
            <a:r>
              <a:rPr lang="en-US" dirty="0"/>
              <a:t>User Documents</a:t>
            </a:r>
          </a:p>
          <a:p>
            <a:pPr lvl="2"/>
            <a:r>
              <a:rPr lang="en-US" dirty="0"/>
              <a:t>I find Word limiting … and lacking any visual context</a:t>
            </a:r>
          </a:p>
          <a:p>
            <a:pPr lvl="3"/>
            <a:r>
              <a:rPr lang="en-US" dirty="0"/>
              <a:t>I strongly believe colorful diagrams are what make understand things much better than words</a:t>
            </a:r>
          </a:p>
          <a:p>
            <a:pPr lvl="1"/>
            <a:r>
              <a:rPr lang="en-US" dirty="0"/>
              <a:t>Technical </a:t>
            </a:r>
          </a:p>
          <a:p>
            <a:pPr lvl="2"/>
            <a:r>
              <a:rPr lang="en-US" dirty="0"/>
              <a:t>Diagrams, Screen shots, examples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C8E7C0A-5838-0FB1-387C-05190EBF06F5}"/>
              </a:ext>
            </a:extLst>
          </p:cNvPr>
          <p:cNvSpPr/>
          <p:nvPr/>
        </p:nvSpPr>
        <p:spPr>
          <a:xfrm>
            <a:off x="10489407" y="486392"/>
            <a:ext cx="1268414" cy="20518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>
                <a:latin typeface="Courier New" panose="02070309020205020404" pitchFamily="49" charset="0"/>
              </a:rPr>
              <a:t>»</a:t>
            </a:r>
            <a:r>
              <a:rPr lang="en-US" sz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PP everywhere</a:t>
            </a:r>
          </a:p>
        </p:txBody>
      </p:sp>
    </p:spTree>
    <p:extLst>
      <p:ext uri="{BB962C8B-B14F-4D97-AF65-F5344CB8AC3E}">
        <p14:creationId xmlns:p14="http://schemas.microsoft.com/office/powerpoint/2010/main" val="51798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D3D86-AB20-D84D-D8D2-55E24B431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819325"/>
          </a:xfrm>
        </p:spPr>
        <p:txBody>
          <a:bodyPr/>
          <a:lstStyle/>
          <a:p>
            <a:r>
              <a:rPr lang="en-US" sz="3600" dirty="0">
                <a:latin typeface="Courier New" panose="02070309020205020404" pitchFamily="49" charset="0"/>
              </a:rPr>
              <a:t>» </a:t>
            </a:r>
            <a:r>
              <a:rPr lang="en-US" dirty="0"/>
              <a:t>Other options for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0EA93-B103-80D7-8DEE-84A3CE8BA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654" y="1283516"/>
            <a:ext cx="9272073" cy="5269684"/>
          </a:xfrm>
        </p:spPr>
        <p:txBody>
          <a:bodyPr>
            <a:normAutofit/>
          </a:bodyPr>
          <a:lstStyle/>
          <a:p>
            <a:r>
              <a:rPr lang="en-US" sz="2000" dirty="0"/>
              <a:t>There are other tools that might be a better fit for your needs</a:t>
            </a:r>
          </a:p>
          <a:p>
            <a:pPr lvl="1"/>
            <a:r>
              <a:rPr lang="en-US" sz="1800" dirty="0"/>
              <a:t>Word</a:t>
            </a:r>
          </a:p>
          <a:p>
            <a:pPr lvl="2"/>
            <a:r>
              <a:rPr lang="en-US" sz="1600" dirty="0"/>
              <a:t>Sure, but best for just words </a:t>
            </a:r>
          </a:p>
          <a:p>
            <a:pPr lvl="1"/>
            <a:r>
              <a:rPr lang="en-US" sz="1800" dirty="0"/>
              <a:t>Actual Help tools</a:t>
            </a:r>
          </a:p>
          <a:p>
            <a:pPr lvl="2"/>
            <a:r>
              <a:rPr lang="en-US" sz="1600" dirty="0"/>
              <a:t>My favorite is </a:t>
            </a:r>
            <a:r>
              <a:rPr lang="en-US" sz="1600" dirty="0" err="1"/>
              <a:t>HelpNDoc</a:t>
            </a:r>
            <a:r>
              <a:rPr lang="en-US" sz="1600" dirty="0"/>
              <a:t>   </a:t>
            </a:r>
            <a:r>
              <a:rPr lang="en-US" sz="1600" dirty="0">
                <a:hlinkClick r:id="rId2"/>
              </a:rPr>
              <a:t>www.helpndoc.com</a:t>
            </a:r>
            <a:endParaRPr lang="en-US" sz="1600" dirty="0"/>
          </a:p>
          <a:p>
            <a:pPr lvl="3"/>
            <a:r>
              <a:rPr lang="en-US" sz="1400" dirty="0"/>
              <a:t>Easy to use</a:t>
            </a:r>
          </a:p>
          <a:p>
            <a:pPr lvl="3"/>
            <a:r>
              <a:rPr lang="en-US" sz="1400" dirty="0"/>
              <a:t>Very reasonably priced</a:t>
            </a:r>
          </a:p>
          <a:p>
            <a:pPr lvl="3"/>
            <a:r>
              <a:rPr lang="en-US" sz="1400" dirty="0"/>
              <a:t>Supports a number of different output formats </a:t>
            </a:r>
          </a:p>
          <a:p>
            <a:pPr lvl="1"/>
            <a:r>
              <a:rPr lang="en-US" sz="1800" dirty="0"/>
              <a:t>Demo tools</a:t>
            </a:r>
          </a:p>
          <a:p>
            <a:pPr lvl="2"/>
            <a:r>
              <a:rPr lang="en-US" sz="1600" dirty="0"/>
              <a:t>If you want a tool that interactively shows how to use your application, I would recommend Demo Builder  </a:t>
            </a:r>
            <a:r>
              <a:rPr lang="en-US" sz="1600" dirty="0">
                <a:hlinkClick r:id="rId3"/>
              </a:rPr>
              <a:t>www.demo-builder.com</a:t>
            </a:r>
            <a:endParaRPr lang="en-US" sz="1600" dirty="0"/>
          </a:p>
          <a:p>
            <a:pPr lvl="3"/>
            <a:r>
              <a:rPr lang="en-US" sz="1400" dirty="0"/>
              <a:t>Impressive capabilities</a:t>
            </a:r>
          </a:p>
          <a:p>
            <a:pPr lvl="3"/>
            <a:r>
              <a:rPr lang="en-US" sz="1400" dirty="0"/>
              <a:t>Numerous features</a:t>
            </a:r>
          </a:p>
          <a:p>
            <a:pPr lvl="3"/>
            <a:r>
              <a:rPr lang="en-US" sz="1400" dirty="0"/>
              <a:t>Very reasonably priced</a:t>
            </a:r>
          </a:p>
          <a:p>
            <a:pPr lvl="3"/>
            <a:r>
              <a:rPr lang="en-US" sz="1400" dirty="0"/>
              <a:t>Supports a number of different output formats</a:t>
            </a:r>
          </a:p>
          <a:p>
            <a:pPr lvl="2"/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3A474D-C270-CAF8-2C8B-8BB9A36146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4227" y="3680961"/>
            <a:ext cx="2099358" cy="5193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527F45-A65C-6717-55AC-7957A3CD85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4227" y="5497114"/>
            <a:ext cx="2099358" cy="5154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9710A7-B14C-9FF8-3035-96126601D4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94227" y="2243847"/>
            <a:ext cx="1870046" cy="43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D37EC-6669-F537-CA47-ADF5AC620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844492"/>
          </a:xfrm>
        </p:spPr>
        <p:txBody>
          <a:bodyPr/>
          <a:lstStyle/>
          <a:p>
            <a:r>
              <a:rPr lang="en-US" dirty="0"/>
              <a:t>PowerPoint Automation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8494A-7F8F-18B1-6B53-1D0751DB6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707" y="1330884"/>
            <a:ext cx="10058400" cy="44577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You may not realize is that there are a lot of useful things you can do with COM automation to make PowerPoint even more useful … beyond just a presentation.</a:t>
            </a:r>
          </a:p>
          <a:p>
            <a:r>
              <a:rPr lang="en-US" dirty="0"/>
              <a:t>And do it directly in Office, no additional software necessary</a:t>
            </a:r>
          </a:p>
          <a:p>
            <a:pPr lvl="1"/>
            <a:r>
              <a:rPr lang="en-US" dirty="0"/>
              <a:t>As contextual help</a:t>
            </a:r>
          </a:p>
          <a:p>
            <a:pPr lvl="2"/>
            <a:r>
              <a:rPr lang="en-US" dirty="0"/>
              <a:t>You spent time making PowerPoint full of useful information, why not allow your Windows application be able to directly reference this information?</a:t>
            </a:r>
          </a:p>
          <a:p>
            <a:pPr lvl="1"/>
            <a:r>
              <a:rPr lang="en-US" dirty="0"/>
              <a:t>Use any text as data which can be written to and read from</a:t>
            </a:r>
          </a:p>
          <a:p>
            <a:pPr lvl="2"/>
            <a:r>
              <a:rPr lang="en-US" dirty="0"/>
              <a:t>Think of it like a form letter or simple data store</a:t>
            </a:r>
          </a:p>
          <a:p>
            <a:pPr lvl="2"/>
            <a:r>
              <a:rPr lang="en-US" dirty="0"/>
              <a:t>Inject data from outside sources</a:t>
            </a:r>
          </a:p>
          <a:p>
            <a:pPr lvl="2"/>
            <a:r>
              <a:rPr lang="en-US" dirty="0"/>
              <a:t>Reference / highlight particular slides / fields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03FA48C-B545-BA21-9D9C-49EFB4E7297D}"/>
              </a:ext>
            </a:extLst>
          </p:cNvPr>
          <p:cNvSpPr/>
          <p:nvPr/>
        </p:nvSpPr>
        <p:spPr>
          <a:xfrm>
            <a:off x="10489407" y="521865"/>
            <a:ext cx="1268414" cy="20518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>
                <a:latin typeface="Courier New" panose="02070309020205020404" pitchFamily="49" charset="0"/>
              </a:rPr>
              <a:t>»</a:t>
            </a:r>
            <a:r>
              <a:rPr lang="en-US" sz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PP automation</a:t>
            </a:r>
          </a:p>
        </p:txBody>
      </p:sp>
    </p:spTree>
    <p:extLst>
      <p:ext uri="{BB962C8B-B14F-4D97-AF65-F5344CB8AC3E}">
        <p14:creationId xmlns:p14="http://schemas.microsoft.com/office/powerpoint/2010/main" val="300547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Isosceles Triangle 124">
            <a:extLst>
              <a:ext uri="{FF2B5EF4-FFF2-40B4-BE49-F238E27FC236}">
                <a16:creationId xmlns:a16="http://schemas.microsoft.com/office/drawing/2014/main" id="{8794EF83-E03F-71EE-BE8C-093B109A41D4}"/>
              </a:ext>
            </a:extLst>
          </p:cNvPr>
          <p:cNvSpPr/>
          <p:nvPr/>
        </p:nvSpPr>
        <p:spPr>
          <a:xfrm>
            <a:off x="8383987" y="3433469"/>
            <a:ext cx="1155351" cy="582114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0F6742-22A6-3EC8-266E-0E79B94CA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668323"/>
          </a:xfrm>
        </p:spPr>
        <p:txBody>
          <a:bodyPr/>
          <a:lstStyle/>
          <a:p>
            <a:r>
              <a:rPr lang="en-US" sz="3600" dirty="0">
                <a:latin typeface="Courier New" panose="02070309020205020404" pitchFamily="49" charset="0"/>
              </a:rPr>
              <a:t>» </a:t>
            </a:r>
            <a:r>
              <a:rPr lang="en-US" dirty="0"/>
              <a:t>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5351D-231E-60B0-6AEB-B712B37F6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827" y="1156060"/>
            <a:ext cx="5888893" cy="482418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included HelpClass code is all you need </a:t>
            </a:r>
          </a:p>
          <a:p>
            <a:pPr lvl="1"/>
            <a:r>
              <a:rPr lang="en-US" dirty="0"/>
              <a:t>There are three methods</a:t>
            </a:r>
          </a:p>
          <a:p>
            <a:pPr lvl="2"/>
            <a:r>
              <a:rPr lang="en-US" dirty="0" err="1"/>
              <a:t>Help.Connect</a:t>
            </a:r>
            <a:r>
              <a:rPr lang="en-US" dirty="0"/>
              <a:t> “</a:t>
            </a:r>
            <a:r>
              <a:rPr lang="en-US" dirty="0" err="1"/>
              <a:t>PowerPint</a:t>
            </a:r>
            <a:r>
              <a:rPr lang="en-US" dirty="0"/>
              <a:t> file”</a:t>
            </a:r>
          </a:p>
          <a:p>
            <a:pPr lvl="3"/>
            <a:r>
              <a:rPr lang="en-US" dirty="0"/>
              <a:t>You need to first connect</a:t>
            </a:r>
          </a:p>
          <a:p>
            <a:pPr lvl="2"/>
            <a:r>
              <a:rPr lang="en-US" dirty="0" err="1"/>
              <a:t>Help.BuildIndex</a:t>
            </a:r>
            <a:endParaRPr lang="en-US" dirty="0"/>
          </a:p>
          <a:p>
            <a:pPr lvl="3"/>
            <a:r>
              <a:rPr lang="en-US" dirty="0"/>
              <a:t>Scans your PowerPoint file for </a:t>
            </a:r>
            <a:r>
              <a:rPr lang="en-US" dirty="0">
                <a:hlinkClick r:id="rId2" action="ppaction://hlinksldjump"/>
              </a:rPr>
              <a:t>tags</a:t>
            </a:r>
            <a:r>
              <a:rPr lang="en-US" dirty="0"/>
              <a:t> and creates a simple index file</a:t>
            </a:r>
          </a:p>
          <a:p>
            <a:pPr lvl="4"/>
            <a:r>
              <a:rPr lang="en-US" sz="1050" dirty="0"/>
              <a:t>If your PowerPoint file is more than 10 pages or so, for performance, it is best to make use of a table to store the tag slide values.</a:t>
            </a:r>
          </a:p>
          <a:p>
            <a:pPr lvl="4"/>
            <a:r>
              <a:rPr lang="en-US" sz="1050" dirty="0"/>
              <a:t>Not needed in </a:t>
            </a:r>
            <a:r>
              <a:rPr lang="en-US" sz="1050" dirty="0">
                <a:hlinkClick r:id="rId3" action="ppaction://hlinksldjump"/>
              </a:rPr>
              <a:t>.Net </a:t>
            </a:r>
            <a:r>
              <a:rPr lang="en-US" sz="1050" dirty="0" err="1">
                <a:hlinkClick r:id="rId3" action="ppaction://hlinksldjump"/>
              </a:rPr>
              <a:t>help.class</a:t>
            </a:r>
            <a:endParaRPr lang="en-US" sz="1050" dirty="0"/>
          </a:p>
          <a:p>
            <a:pPr lvl="2"/>
            <a:r>
              <a:rPr lang="en-US" dirty="0" err="1"/>
              <a:t>Help.OpenSlide</a:t>
            </a:r>
            <a:r>
              <a:rPr lang="en-US" dirty="0"/>
              <a:t> “Some Tag”</a:t>
            </a:r>
          </a:p>
          <a:p>
            <a:pPr lvl="3"/>
            <a:r>
              <a:rPr lang="en-US" dirty="0"/>
              <a:t>Pass in a slide </a:t>
            </a:r>
            <a:r>
              <a:rPr lang="en-US" dirty="0">
                <a:hlinkClick r:id="rId2" action="ppaction://hlinksldjump"/>
              </a:rPr>
              <a:t>tag</a:t>
            </a:r>
            <a:r>
              <a:rPr lang="en-US" dirty="0"/>
              <a:t> value that is in your help index table and that slide will be displayed</a:t>
            </a:r>
          </a:p>
          <a:p>
            <a:pPr lvl="1"/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86786E4-6D0E-9609-82F5-18B7B3E93F75}"/>
              </a:ext>
            </a:extLst>
          </p:cNvPr>
          <p:cNvSpPr/>
          <p:nvPr/>
        </p:nvSpPr>
        <p:spPr>
          <a:xfrm>
            <a:off x="6299185" y="2690732"/>
            <a:ext cx="1404587" cy="11545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Office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VBA code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3AC85F3-6A77-7DAC-09DD-2C1D7FDFB3F9}"/>
              </a:ext>
            </a:extLst>
          </p:cNvPr>
          <p:cNvSpPr/>
          <p:nvPr/>
        </p:nvSpPr>
        <p:spPr>
          <a:xfrm>
            <a:off x="9902470" y="3861197"/>
            <a:ext cx="1395754" cy="11102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err="1">
                <a:solidFill>
                  <a:schemeClr val="tx2"/>
                </a:solidFill>
              </a:rPr>
              <a:t>.Net</a:t>
            </a:r>
            <a:endParaRPr lang="en-US" dirty="0">
              <a:solidFill>
                <a:schemeClr val="tx2"/>
              </a:solidFill>
            </a:endParaRPr>
          </a:p>
          <a:p>
            <a:pPr algn="ctr"/>
            <a:r>
              <a:rPr lang="en-US" dirty="0">
                <a:solidFill>
                  <a:schemeClr val="tx2"/>
                </a:solidFill>
              </a:rPr>
              <a:t>C# Code</a:t>
            </a:r>
          </a:p>
          <a:p>
            <a:pPr algn="ctr"/>
            <a:endParaRPr lang="en-US" dirty="0"/>
          </a:p>
        </p:txBody>
      </p:sp>
      <p:sp>
        <p:nvSpPr>
          <p:cNvPr id="7" name="Cylinder 6">
            <a:extLst>
              <a:ext uri="{FF2B5EF4-FFF2-40B4-BE49-F238E27FC236}">
                <a16:creationId xmlns:a16="http://schemas.microsoft.com/office/drawing/2014/main" id="{9A1BA1F0-DF62-AABB-1740-79B6999CDD04}"/>
              </a:ext>
            </a:extLst>
          </p:cNvPr>
          <p:cNvSpPr/>
          <p:nvPr/>
        </p:nvSpPr>
        <p:spPr>
          <a:xfrm>
            <a:off x="8311626" y="2621366"/>
            <a:ext cx="1236403" cy="1177079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Access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Index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Table</a:t>
            </a:r>
          </a:p>
        </p:txBody>
      </p:sp>
      <p:sp>
        <p:nvSpPr>
          <p:cNvPr id="8" name="Flowchart: Multidocument 7">
            <a:extLst>
              <a:ext uri="{FF2B5EF4-FFF2-40B4-BE49-F238E27FC236}">
                <a16:creationId xmlns:a16="http://schemas.microsoft.com/office/drawing/2014/main" id="{7EFC3176-46D1-AB79-44A8-DECE1E57683C}"/>
              </a:ext>
            </a:extLst>
          </p:cNvPr>
          <p:cNvSpPr/>
          <p:nvPr/>
        </p:nvSpPr>
        <p:spPr>
          <a:xfrm>
            <a:off x="7772532" y="4815584"/>
            <a:ext cx="1384183" cy="932073"/>
          </a:xfrm>
          <a:prstGeom prst="flowChartMulti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91440"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Power Point</a:t>
            </a: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77E61CF7-FE1C-14BB-5EB5-052195D31A94}"/>
              </a:ext>
            </a:extLst>
          </p:cNvPr>
          <p:cNvCxnSpPr>
            <a:cxnSpLocks/>
            <a:stCxn id="8" idx="1"/>
            <a:endCxn id="5" idx="2"/>
          </p:cNvCxnSpPr>
          <p:nvPr/>
        </p:nvCxnSpPr>
        <p:spPr>
          <a:xfrm rot="10800000">
            <a:off x="7001480" y="3845235"/>
            <a:ext cx="771053" cy="1436386"/>
          </a:xfrm>
          <a:prstGeom prst="bentConnector2">
            <a:avLst/>
          </a:prstGeom>
          <a:ln w="28575">
            <a:headEnd type="triangle" w="lg" len="lg"/>
            <a:tailEnd type="triangle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94C08037-9707-3781-FFAB-1F462234AEBD}"/>
              </a:ext>
            </a:extLst>
          </p:cNvPr>
          <p:cNvCxnSpPr>
            <a:cxnSpLocks/>
            <a:stCxn id="7" idx="2"/>
            <a:endCxn id="5" idx="3"/>
          </p:cNvCxnSpPr>
          <p:nvPr/>
        </p:nvCxnSpPr>
        <p:spPr>
          <a:xfrm rot="10800000" flipV="1">
            <a:off x="7703772" y="3209906"/>
            <a:ext cx="607854" cy="58078"/>
          </a:xfrm>
          <a:prstGeom prst="bentConnector3">
            <a:avLst>
              <a:gd name="adj1" fmla="val 50000"/>
            </a:avLst>
          </a:prstGeom>
          <a:ln w="28575">
            <a:headEnd type="triangle" w="lg" len="lg"/>
            <a:tailEnd type="triangle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D39AD436-989D-D9DF-DA5D-DDF6F911498D}"/>
              </a:ext>
            </a:extLst>
          </p:cNvPr>
          <p:cNvCxnSpPr>
            <a:cxnSpLocks/>
            <a:stCxn id="7" idx="4"/>
            <a:endCxn id="6" idx="0"/>
          </p:cNvCxnSpPr>
          <p:nvPr/>
        </p:nvCxnSpPr>
        <p:spPr>
          <a:xfrm>
            <a:off x="9548029" y="3209906"/>
            <a:ext cx="1052318" cy="651291"/>
          </a:xfrm>
          <a:prstGeom prst="bentConnector2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headEnd type="triangle" w="lg" len="lg"/>
            <a:tailEnd type="triangle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E840C42C-9C07-8D0F-080F-37266E0455CC}"/>
              </a:ext>
            </a:extLst>
          </p:cNvPr>
          <p:cNvCxnSpPr>
            <a:cxnSpLocks/>
            <a:stCxn id="8" idx="3"/>
            <a:endCxn id="6" idx="2"/>
          </p:cNvCxnSpPr>
          <p:nvPr/>
        </p:nvCxnSpPr>
        <p:spPr>
          <a:xfrm flipV="1">
            <a:off x="9156715" y="4971397"/>
            <a:ext cx="1443632" cy="310224"/>
          </a:xfrm>
          <a:prstGeom prst="bentConnector2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headEnd type="triangle" w="lg" len="lg"/>
            <a:tailEnd type="none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51" name="Picture 50">
            <a:extLst>
              <a:ext uri="{FF2B5EF4-FFF2-40B4-BE49-F238E27FC236}">
                <a16:creationId xmlns:a16="http://schemas.microsoft.com/office/drawing/2014/main" id="{FD1BA3A8-022A-8824-92A2-EB0BB9B852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9185" y="1894250"/>
            <a:ext cx="1228725" cy="200025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3FFB00DE-F758-DB75-F8BD-53CFD2F5D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9797" y="4568163"/>
            <a:ext cx="1181100" cy="342900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2D603F3E-9115-ED2E-F164-3228C76604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8231" y="3413457"/>
            <a:ext cx="1047750" cy="342900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2CCE3F74-2670-BE14-9D81-B93DFBF491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98231" y="2130219"/>
            <a:ext cx="1800225" cy="190500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CCD88ED8-DD34-F146-EF60-24E348BD14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06328" y="2133677"/>
            <a:ext cx="1895475" cy="171450"/>
          </a:xfrm>
          <a:prstGeom prst="rect">
            <a:avLst/>
          </a:prstGeom>
        </p:spPr>
      </p:pic>
      <p:sp>
        <p:nvSpPr>
          <p:cNvPr id="124" name="Rectangle 123">
            <a:extLst>
              <a:ext uri="{FF2B5EF4-FFF2-40B4-BE49-F238E27FC236}">
                <a16:creationId xmlns:a16="http://schemas.microsoft.com/office/drawing/2014/main" id="{FA9F9112-9869-1E1B-99CD-F444CFAD911F}"/>
              </a:ext>
            </a:extLst>
          </p:cNvPr>
          <p:cNvSpPr/>
          <p:nvPr/>
        </p:nvSpPr>
        <p:spPr>
          <a:xfrm>
            <a:off x="6136433" y="2568140"/>
            <a:ext cx="3648269" cy="2000023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ight Brace 126">
            <a:extLst>
              <a:ext uri="{FF2B5EF4-FFF2-40B4-BE49-F238E27FC236}">
                <a16:creationId xmlns:a16="http://schemas.microsoft.com/office/drawing/2014/main" id="{8E3CD7ED-B818-461C-9310-4F7614465071}"/>
              </a:ext>
            </a:extLst>
          </p:cNvPr>
          <p:cNvSpPr/>
          <p:nvPr/>
        </p:nvSpPr>
        <p:spPr>
          <a:xfrm rot="5400000">
            <a:off x="10573519" y="1347721"/>
            <a:ext cx="335656" cy="2190749"/>
          </a:xfrm>
          <a:prstGeom prst="rightBrace">
            <a:avLst>
              <a:gd name="adj1" fmla="val 38911"/>
              <a:gd name="adj2" fmla="val 23566"/>
            </a:avLst>
          </a:prstGeom>
          <a:ln w="158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02BC1BC3-B37E-1A2F-8FE5-D4A4FA1391BD}"/>
              </a:ext>
            </a:extLst>
          </p:cNvPr>
          <p:cNvCxnSpPr>
            <a:cxnSpLocks/>
            <a:stCxn id="127" idx="1"/>
          </p:cNvCxnSpPr>
          <p:nvPr/>
        </p:nvCxnSpPr>
        <p:spPr>
          <a:xfrm flipH="1">
            <a:off x="10847297" y="2610924"/>
            <a:ext cx="473153" cy="1247855"/>
          </a:xfrm>
          <a:prstGeom prst="straightConnector1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ight Brace 130">
            <a:extLst>
              <a:ext uri="{FF2B5EF4-FFF2-40B4-BE49-F238E27FC236}">
                <a16:creationId xmlns:a16="http://schemas.microsoft.com/office/drawing/2014/main" id="{41B0F191-C5C5-C18A-BEC1-4487FE1CCC0D}"/>
              </a:ext>
            </a:extLst>
          </p:cNvPr>
          <p:cNvSpPr/>
          <p:nvPr/>
        </p:nvSpPr>
        <p:spPr>
          <a:xfrm rot="5400000">
            <a:off x="7351906" y="1097817"/>
            <a:ext cx="335656" cy="2607156"/>
          </a:xfrm>
          <a:prstGeom prst="rightBrace">
            <a:avLst>
              <a:gd name="adj1" fmla="val 52810"/>
              <a:gd name="adj2" fmla="val 67223"/>
            </a:avLst>
          </a:prstGeom>
          <a:ln w="15875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2E04C096-EC1A-0E42-2480-9C08F3BA16BE}"/>
              </a:ext>
            </a:extLst>
          </p:cNvPr>
          <p:cNvCxnSpPr>
            <a:cxnSpLocks/>
            <a:stCxn id="131" idx="1"/>
          </p:cNvCxnSpPr>
          <p:nvPr/>
        </p:nvCxnSpPr>
        <p:spPr>
          <a:xfrm>
            <a:off x="7070704" y="2569223"/>
            <a:ext cx="0" cy="118449"/>
          </a:xfrm>
          <a:prstGeom prst="straightConnector1">
            <a:avLst/>
          </a:prstGeom>
          <a:ln w="15875">
            <a:solidFill>
              <a:schemeClr val="bg2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5" name="Picture 144">
            <a:extLst>
              <a:ext uri="{FF2B5EF4-FFF2-40B4-BE49-F238E27FC236}">
                <a16:creationId xmlns:a16="http://schemas.microsoft.com/office/drawing/2014/main" id="{4E57248C-744D-38DF-619A-1535418A02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99185" y="1689097"/>
            <a:ext cx="2343150" cy="1619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3595A0E-6B42-0A78-97E1-3767E75728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00805" y="3887974"/>
            <a:ext cx="1897426" cy="6342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9FC0F1-549E-1051-4B38-D285577EC3D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45972" y="1694262"/>
            <a:ext cx="2190750" cy="18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9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8609888-323B-5A73-0C15-56ABCEF56B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PowerPoint </a:t>
            </a:r>
            <a:r>
              <a:rPr lang="en-US" sz="5400" dirty="0">
                <a:latin typeface="Courier New" panose="02070309020205020404" pitchFamily="49" charset="0"/>
              </a:rPr>
              <a:t>«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DDAAA0A-0898-3B92-7350-B446292FAF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Tagging help</a:t>
            </a:r>
          </a:p>
        </p:txBody>
      </p:sp>
    </p:spTree>
    <p:extLst>
      <p:ext uri="{BB962C8B-B14F-4D97-AF65-F5344CB8AC3E}">
        <p14:creationId xmlns:p14="http://schemas.microsoft.com/office/powerpoint/2010/main" val="421566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3D1DF-8D02-C485-CC90-92DF956D2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601211"/>
          </a:xfrm>
        </p:spPr>
        <p:txBody>
          <a:bodyPr/>
          <a:lstStyle/>
          <a:p>
            <a:r>
              <a:rPr lang="en-US" sz="3600" dirty="0">
                <a:latin typeface="Courier New" panose="02070309020205020404" pitchFamily="49" charset="0"/>
              </a:rPr>
              <a:t>» </a:t>
            </a:r>
            <a:r>
              <a:rPr lang="en-US" dirty="0"/>
              <a:t>Tagging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EA332-9010-97C1-A34D-7AE165E7C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820" y="1015068"/>
            <a:ext cx="7503091" cy="507533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In this demo, there are three categories of tags that are utilized</a:t>
            </a:r>
          </a:p>
          <a:p>
            <a:pPr lvl="1"/>
            <a:r>
              <a:rPr lang="en-US" dirty="0"/>
              <a:t>These tags form a sort of an organizational structure to your help index</a:t>
            </a:r>
          </a:p>
          <a:p>
            <a:pPr lvl="2"/>
            <a:r>
              <a:rPr lang="en-US" dirty="0"/>
              <a:t>Any shape can contain a text tag as long as it is </a:t>
            </a:r>
            <a:r>
              <a:rPr lang="en-US" u="sng" dirty="0"/>
              <a:t>not</a:t>
            </a:r>
            <a:r>
              <a:rPr lang="en-US" dirty="0"/>
              <a:t> part of a group of objects</a:t>
            </a:r>
          </a:p>
          <a:p>
            <a:pPr lvl="2"/>
            <a:r>
              <a:rPr lang="en-US" dirty="0"/>
              <a:t>You can use any character you want for tagging but you will need to change the code references if you do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Section</a:t>
            </a:r>
          </a:p>
          <a:p>
            <a:pPr lvl="2"/>
            <a:r>
              <a:rPr lang="en-US" dirty="0"/>
              <a:t>Sections are added by right-clicking between any slide and selecting “Add Section”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Chapter</a:t>
            </a:r>
          </a:p>
          <a:p>
            <a:pPr lvl="2"/>
            <a:r>
              <a:rPr lang="en-US" dirty="0"/>
              <a:t>For a Chapter tag in this demo, we are using the       character with the text to the left</a:t>
            </a:r>
          </a:p>
          <a:p>
            <a:pPr lvl="3"/>
            <a:r>
              <a:rPr lang="en-US" dirty="0"/>
              <a:t>Example:  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endParaRPr lang="en-US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Topic</a:t>
            </a:r>
          </a:p>
          <a:p>
            <a:pPr lvl="2"/>
            <a:r>
              <a:rPr lang="en-US" dirty="0"/>
              <a:t>For a Topic tag in this demo, we are using the       character with the text to the right</a:t>
            </a:r>
          </a:p>
          <a:p>
            <a:pPr lvl="3"/>
            <a:r>
              <a:rPr lang="en-US" dirty="0"/>
              <a:t>Example:  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Tagging</a:t>
            </a:r>
          </a:p>
          <a:p>
            <a:pPr lvl="2"/>
            <a:endParaRPr lang="en-US" dirty="0"/>
          </a:p>
          <a:p>
            <a:pPr lvl="1"/>
            <a:r>
              <a:rPr lang="en-US" sz="1200" dirty="0"/>
              <a:t>Note that you can use any character that you want for tagging, you just need to change the matching character in the code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809FA6-BE03-1BA5-9C81-0746F9C3A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3907" y="3178045"/>
            <a:ext cx="952500" cy="257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1F59F7-02A6-7D09-2D22-A08C6D8C4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2693" y="2914650"/>
            <a:ext cx="1200150" cy="1028700"/>
          </a:xfrm>
          <a:prstGeom prst="rect">
            <a:avLst/>
          </a:prstGeom>
        </p:spPr>
      </p:pic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D1ACB5F5-AC9E-6D2C-3932-B714F6A98A94}"/>
              </a:ext>
            </a:extLst>
          </p:cNvPr>
          <p:cNvCxnSpPr>
            <a:stCxn id="7" idx="1"/>
            <a:endCxn id="5" idx="3"/>
          </p:cNvCxnSpPr>
          <p:nvPr/>
        </p:nvCxnSpPr>
        <p:spPr>
          <a:xfrm rot="10800000">
            <a:off x="9386407" y="3306634"/>
            <a:ext cx="756286" cy="12236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FE746C60-F619-AEF6-52F5-9C19355849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2033" y="4286468"/>
            <a:ext cx="209550" cy="1809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EE3D5B-7357-7084-8C71-CFE4F3F3CE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2614" y="5267980"/>
            <a:ext cx="266700" cy="1809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2DFD5D-C415-C2D0-B308-75272D978B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7725" y="3892186"/>
            <a:ext cx="390525" cy="2571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5B3C490-2527-FBF7-6084-A41EF69DB7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4837" y="4850474"/>
            <a:ext cx="438150" cy="2190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FB9A6B-1BD9-9D58-4B04-1D8D6C81D7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07061" y="1861346"/>
            <a:ext cx="1562100" cy="3429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8C8E2F8-0FEB-5686-8138-7BC5F87BE1C0}"/>
              </a:ext>
            </a:extLst>
          </p:cNvPr>
          <p:cNvSpPr txBox="1"/>
          <p:nvPr/>
        </p:nvSpPr>
        <p:spPr>
          <a:xfrm flipH="1">
            <a:off x="8513253" y="1901991"/>
            <a:ext cx="7938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</a:t>
            </a:r>
          </a:p>
        </p:txBody>
      </p:sp>
    </p:spTree>
    <p:extLst>
      <p:ext uri="{BB962C8B-B14F-4D97-AF65-F5344CB8AC3E}">
        <p14:creationId xmlns:p14="http://schemas.microsoft.com/office/powerpoint/2010/main" val="388566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1DE7F-ABB7-484A-8B54-05E7264746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MS Access</a:t>
            </a:r>
            <a:r>
              <a:rPr lang="en-US" sz="3600" dirty="0">
                <a:latin typeface="Courier New" panose="02070309020205020404" pitchFamily="49" charset="0"/>
              </a:rPr>
              <a:t> «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B1B25AD-9022-8570-0A9F-324A7152E9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Supports help index table and demo form</a:t>
            </a:r>
          </a:p>
        </p:txBody>
      </p:sp>
    </p:spTree>
    <p:extLst>
      <p:ext uri="{BB962C8B-B14F-4D97-AF65-F5344CB8AC3E}">
        <p14:creationId xmlns:p14="http://schemas.microsoft.com/office/powerpoint/2010/main" val="167648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2B620-22BD-41AF-6A26-D827E0608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727046"/>
          </a:xfrm>
        </p:spPr>
        <p:txBody>
          <a:bodyPr/>
          <a:lstStyle/>
          <a:p>
            <a:r>
              <a:rPr lang="en-US" sz="3600" dirty="0">
                <a:latin typeface="Courier New" panose="02070309020205020404" pitchFamily="49" charset="0"/>
              </a:rPr>
              <a:t>» </a:t>
            </a:r>
            <a:r>
              <a:rPr lang="en-US" dirty="0"/>
              <a:t>Access Form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0A63B-95A1-509F-ECE3-85379A516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095" y="1031846"/>
            <a:ext cx="6157707" cy="4794308"/>
          </a:xfrm>
        </p:spPr>
        <p:txBody>
          <a:bodyPr>
            <a:normAutofit/>
          </a:bodyPr>
          <a:lstStyle/>
          <a:p>
            <a:r>
              <a:rPr lang="en-US" sz="1800" dirty="0"/>
              <a:t>In this demo we are using MS Access as it is the best data centered application in the Office family</a:t>
            </a:r>
          </a:p>
          <a:p>
            <a:pPr lvl="1"/>
            <a:r>
              <a:rPr lang="en-US" sz="1400" dirty="0"/>
              <a:t>Access forms are part of Office and make binding to tables very easy</a:t>
            </a:r>
            <a:endParaRPr lang="en-US" sz="1800" dirty="0"/>
          </a:p>
          <a:p>
            <a:pPr lvl="1"/>
            <a:r>
              <a:rPr lang="en-US" sz="1600" dirty="0"/>
              <a:t>Any Office (VBA) or VB application can be utilized however, you will still need Access or some other database to provide some form of an index table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1525A2-901C-51C6-3258-EA438DF32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5055" y="1031846"/>
            <a:ext cx="4172532" cy="428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26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tf03431377_win32</Template>
  <TotalTime>12106</TotalTime>
  <Words>794</Words>
  <Application>Microsoft Office PowerPoint</Application>
  <PresentationFormat>Widescreen</PresentationFormat>
  <Paragraphs>102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Courier New</vt:lpstr>
      <vt:lpstr>MS Shell Dlg 2</vt:lpstr>
      <vt:lpstr>Segoe Print</vt:lpstr>
      <vt:lpstr>Nature Illustration 16x9</vt:lpstr>
      <vt:lpstr>Using PowerPoint for Context Help« </vt:lpstr>
      <vt:lpstr>PowerPoint everywhere</vt:lpstr>
      <vt:lpstr>» Other options for help</vt:lpstr>
      <vt:lpstr>PowerPoint Automation</vt:lpstr>
      <vt:lpstr>» Components</vt:lpstr>
      <vt:lpstr>PowerPoint «</vt:lpstr>
      <vt:lpstr>» Tagging</vt:lpstr>
      <vt:lpstr>MS Access «</vt:lpstr>
      <vt:lpstr>» Access Form </vt:lpstr>
      <vt:lpstr>» VBA HelpClass Object</vt:lpstr>
      <vt:lpstr>.Net «</vt:lpstr>
      <vt:lpstr>» C# HelpClass Object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Paul Woodworth</dc:creator>
  <cp:lastModifiedBy>Paul Woodworth</cp:lastModifiedBy>
  <cp:revision>43</cp:revision>
  <dcterms:created xsi:type="dcterms:W3CDTF">2022-08-14T05:16:53Z</dcterms:created>
  <dcterms:modified xsi:type="dcterms:W3CDTF">2024-06-20T04:54:59Z</dcterms:modified>
</cp:coreProperties>
</file>